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83" r:id="rId3"/>
    <p:sldId id="263" r:id="rId4"/>
    <p:sldId id="264" r:id="rId5"/>
    <p:sldId id="265" r:id="rId6"/>
    <p:sldId id="266" r:id="rId7"/>
    <p:sldId id="275" r:id="rId8"/>
    <p:sldId id="27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57" r:id="rId17"/>
    <p:sldId id="259" r:id="rId18"/>
    <p:sldId id="260" r:id="rId19"/>
    <p:sldId id="261" r:id="rId20"/>
    <p:sldId id="277" r:id="rId21"/>
    <p:sldId id="262" r:id="rId22"/>
    <p:sldId id="274" r:id="rId23"/>
    <p:sldId id="278" r:id="rId24"/>
    <p:sldId id="282" r:id="rId25"/>
    <p:sldId id="279" r:id="rId26"/>
    <p:sldId id="284" r:id="rId27"/>
  </p:sldIdLst>
  <p:sldSz cx="9144000" cy="5143500" type="screen16x9"/>
  <p:notesSz cx="6858000" cy="9144000"/>
  <p:embeddedFontLst>
    <p:embeddedFont>
      <p:font typeface="Dosis" panose="020B0604020202020204" charset="0"/>
      <p:regular r:id="rId29"/>
      <p:bold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ource Sans Pro" panose="020B0604020202020204" charset="0"/>
      <p:regular r:id="rId39"/>
      <p:bold r:id="rId40"/>
      <p:italic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/>
  </p:normalViewPr>
  <p:slideViewPr>
    <p:cSldViewPr snapToGrid="0" snapToObjects="1">
      <p:cViewPr varScale="1">
        <p:scale>
          <a:sx n="152" d="100"/>
          <a:sy n="152" d="100"/>
        </p:scale>
        <p:origin x="4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F5B84-3825-4610-B18D-61E568C4714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9D0D9C-32EA-4EE2-BE0F-8E4C01EEE908}" type="pres">
      <dgm:prSet presAssocID="{F75F5B84-3825-4610-B18D-61E568C4714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D295AA3-07BC-4952-BA76-3D25D056DC1E}" type="presOf" srcId="{F75F5B84-3825-4610-B18D-61E568C47146}" destId="{3A9D0D9C-32EA-4EE2-BE0F-8E4C01EEE908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8500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4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24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7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isca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3e045fd02d8e98dc058b077e1dacd3c" TargetMode="External"/><Relationship Id="rId2" Type="http://schemas.openxmlformats.org/officeDocument/2006/relationships/hyperlink" Target="https://code.earthengine.google.com/3391fb2662e6e5ec82e805208c47dc4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code.earthengine.google.com/5a30c3ef7f9f54ed4760ae1023ed0a7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623a2b7f6b6418271f2431257239f9b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fa2bcd378e4574dcda520ac9e4f5397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99773687e66f98f74239d54b7aaa240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104243" y="985291"/>
            <a:ext cx="7422992" cy="3089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DATA EXPLORATION IN </a:t>
            </a:r>
            <a:b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Google Earth Engine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Francisca </a:t>
            </a:r>
            <a:r>
              <a:rPr lang="en-US" sz="1400" b="0" i="1" kern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Ameley</a:t>
            </a:r>
            <a:r>
              <a:rPr lang="en-US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b="0" i="1" kern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Armah</a:t>
            </a:r>
            <a:r>
              <a:rPr lang="en-US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hlinkClick r:id="rId3"/>
              </a:rPr>
              <a:t>francisca@ug.edu.gh</a:t>
            </a:r>
            <a: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</a:br>
            <a:r>
              <a:rPr lang="en-US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Centre </a:t>
            </a:r>
            <a:r>
              <a:rPr lang="en-US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For Remote Sensing and Geographic Information Services (CERSGIS)</a:t>
            </a:r>
            <a:endParaRPr sz="1400" b="0" i="1" kern="12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/>
              <a:t>Accra, Ghana</a:t>
            </a:r>
          </a:p>
          <a:p>
            <a:r>
              <a:rPr lang="en-US" dirty="0"/>
              <a:t>September,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67059"/>
            <a:ext cx="9143999" cy="41157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250746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latinLnBrk="0" hangingPunct="0">
              <a:spcBef>
                <a:spcPts val="0"/>
              </a:spcBef>
              <a:spcAft>
                <a:spcPts val="600"/>
              </a:spcAft>
              <a:tabLst/>
            </a:pPr>
            <a:r>
              <a:rPr lang="en-US" sz="2100" b="1" dirty="0" smtClean="0"/>
              <a:t>Filter </a:t>
            </a:r>
            <a:r>
              <a:rPr lang="en-US" sz="2100" b="1" dirty="0"/>
              <a:t>by metadata: </a:t>
            </a:r>
            <a:r>
              <a:rPr lang="en-US" sz="2100" dirty="0"/>
              <a:t>Q</a:t>
            </a:r>
            <a:r>
              <a:rPr lang="en-US" sz="2100" dirty="0" smtClean="0"/>
              <a:t>uery the </a:t>
            </a:r>
            <a:r>
              <a:rPr lang="en-US" sz="2100" dirty="0"/>
              <a:t>image metadata using filters </a:t>
            </a:r>
            <a:r>
              <a:rPr lang="en-US" sz="2100" dirty="0" smtClean="0"/>
              <a:t>such as</a:t>
            </a:r>
            <a:r>
              <a:rPr lang="en-US" sz="2100" dirty="0"/>
              <a:t> </a:t>
            </a:r>
            <a:r>
              <a:rPr lang="en-US" sz="2100" dirty="0" err="1"/>
              <a:t>ee.Filter.eq</a:t>
            </a:r>
            <a:r>
              <a:rPr lang="en-US" sz="2100" dirty="0"/>
              <a:t>(), </a:t>
            </a:r>
            <a:r>
              <a:rPr lang="en-US" sz="2100" dirty="0" err="1"/>
              <a:t>ee.Filter.lt</a:t>
            </a:r>
            <a:r>
              <a:rPr lang="en-US" sz="2100" dirty="0"/>
              <a:t>() etc. You can filter by </a:t>
            </a:r>
            <a:r>
              <a:rPr lang="en-US" sz="2100" dirty="0" smtClean="0"/>
              <a:t>path/row </a:t>
            </a:r>
            <a:r>
              <a:rPr lang="en-US" sz="2100" dirty="0"/>
              <a:t>values, </a:t>
            </a:r>
            <a:r>
              <a:rPr lang="en-US" sz="2100" dirty="0" smtClean="0"/>
              <a:t>orbit number or cloud cover</a:t>
            </a:r>
          </a:p>
          <a:p>
            <a:pPr marL="800100" lvl="1" indent="-342900" eaLnBrk="0" fontAlgn="base" hangingPunct="0"/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Example. </a:t>
            </a:r>
            <a:r>
              <a:rPr lang="en-US" sz="14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filtered1 = s2.filter(</a:t>
            </a:r>
            <a:r>
              <a:rPr lang="en-US" sz="14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ee.Filter.lt</a:t>
            </a:r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('CLOUDY_PIXEL_PERCENTAGE', 30</a:t>
            </a:r>
            <a:r>
              <a:rPr lang="en-US" sz="1400" i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))</a:t>
            </a:r>
            <a:endParaRPr lang="en-US" sz="2100" i="1" dirty="0">
              <a:solidFill>
                <a:schemeClr val="tx1"/>
              </a:solidFill>
            </a:endParaRP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b="1" dirty="0" smtClean="0"/>
              <a:t>Filter </a:t>
            </a:r>
            <a:r>
              <a:rPr lang="en-US" sz="2100" b="1" dirty="0"/>
              <a:t>by date: </a:t>
            </a:r>
            <a:r>
              <a:rPr lang="en-US" sz="2100" dirty="0" smtClean="0"/>
              <a:t>Select </a:t>
            </a:r>
            <a:r>
              <a:rPr lang="en-US" sz="2100" dirty="0"/>
              <a:t>images in a particular date range using filters such as </a:t>
            </a:r>
            <a:r>
              <a:rPr lang="en-US" sz="2100" dirty="0" err="1"/>
              <a:t>ee.Filter.date</a:t>
            </a:r>
            <a:r>
              <a:rPr lang="en-US" sz="2100" dirty="0" smtClean="0"/>
              <a:t>()</a:t>
            </a:r>
            <a:endParaRPr lang="en-US" sz="2100" dirty="0"/>
          </a:p>
          <a:p>
            <a:pPr marL="800100" lvl="1" indent="-342900" eaLnBrk="0" fontAlgn="base" hangingPunct="0"/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Example. </a:t>
            </a:r>
            <a:r>
              <a:rPr lang="en-US" sz="14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ee.Filter.date</a:t>
            </a:r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('2019-01-01', '2020-01-01'))</a:t>
            </a:r>
          </a:p>
          <a:p>
            <a:pPr marL="342900" lvl="0" indent="-342900" defTabSz="914400" eaLnBrk="0" fontAlgn="base" latinLnBrk="0" hangingPunct="0">
              <a:spcBef>
                <a:spcPts val="0"/>
              </a:spcBef>
              <a:spcAft>
                <a:spcPts val="600"/>
              </a:spcAft>
              <a:tabLst/>
            </a:pPr>
            <a:r>
              <a:rPr lang="en-US" sz="2100" b="1" dirty="0" smtClean="0"/>
              <a:t>Filter </a:t>
            </a:r>
            <a:r>
              <a:rPr lang="en-US" sz="2100" b="1" dirty="0"/>
              <a:t>by location: </a:t>
            </a:r>
            <a:r>
              <a:rPr lang="en-US" sz="2100" b="1" dirty="0" smtClean="0"/>
              <a:t>S</a:t>
            </a:r>
            <a:r>
              <a:rPr lang="en-US" sz="2100" dirty="0" smtClean="0"/>
              <a:t>ubset an image </a:t>
            </a:r>
            <a:r>
              <a:rPr lang="en-US" sz="2100" dirty="0"/>
              <a:t>with a bounding box, </a:t>
            </a:r>
            <a:r>
              <a:rPr lang="en-US" sz="2100" dirty="0" smtClean="0"/>
              <a:t>or any user-defined geometry </a:t>
            </a:r>
            <a:r>
              <a:rPr lang="en-US" sz="2100" dirty="0"/>
              <a:t>using the </a:t>
            </a:r>
            <a:r>
              <a:rPr lang="en-US" sz="2100" dirty="0" err="1"/>
              <a:t>ee.Filter.bounds</a:t>
            </a:r>
            <a:r>
              <a:rPr lang="en-US" sz="2100" dirty="0" smtClean="0"/>
              <a:t>()</a:t>
            </a:r>
            <a:endParaRPr lang="en-US" sz="2100" dirty="0"/>
          </a:p>
          <a:p>
            <a:pPr marL="800100" lvl="1" indent="-342900" eaLnBrk="0" fontAlgn="base" hangingPunct="0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Example. .filter(</a:t>
            </a:r>
            <a:r>
              <a:rPr lang="en-US" sz="14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ee.Filter.bounds</a:t>
            </a:r>
            <a:r>
              <a:rPr lang="en-US" sz="1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(geometry))</a:t>
            </a: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b="1" dirty="0"/>
              <a:t> Sort by </a:t>
            </a:r>
            <a:r>
              <a:rPr lang="en-US" sz="2100" b="1" dirty="0" smtClean="0"/>
              <a:t>CLOUDY_PIXEL_PERCENTAGE: </a:t>
            </a:r>
            <a:r>
              <a:rPr lang="en-US" sz="2100" dirty="0"/>
              <a:t>This function sorts out images with less </a:t>
            </a:r>
            <a:r>
              <a:rPr lang="en-US" sz="2100" dirty="0" smtClean="0"/>
              <a:t>clouds  </a:t>
            </a:r>
            <a:r>
              <a:rPr lang="en-US" sz="2100" dirty="0" smtClean="0">
                <a:solidFill>
                  <a:srgbClr val="FF0000"/>
                </a:solidFill>
              </a:rPr>
              <a:t>-----Provide an example 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Image Processing - 1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991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02" y="608160"/>
            <a:ext cx="9097298" cy="3684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250746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dirty="0"/>
              <a:t>Concatenating </a:t>
            </a:r>
            <a:r>
              <a:rPr lang="en-US" sz="2100" dirty="0" smtClean="0"/>
              <a:t>filters with the dot (.) notation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2100" dirty="0" smtClean="0"/>
              <a:t> </a:t>
            </a:r>
            <a:r>
              <a:rPr lang="en-US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//importing geometry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geometry= </a:t>
            </a: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ee.Geometry.point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([</a:t>
            </a:r>
            <a:r>
              <a:rPr lang="en-US" sz="1600" dirty="0" smtClean="0"/>
              <a:t>-3.02,6.67]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);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importing the image collection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s2 =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ee.ImageCollection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("COPERNICUS/S2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");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applying the filtering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filtered = 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s2.filter(</a:t>
            </a: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ee.Filter.lt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('CLOUDY_PIXEL_PERCENTAGE', 30))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.filter(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ee.Filter.date</a:t>
            </a:r>
            <a:r>
              <a:rPr lang="en-US" sz="16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('2019-01-01', '2020-01-01'))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.filter(</a:t>
            </a:r>
            <a:r>
              <a:rPr lang="en-US" sz="16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ee.Filter.bounds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(geometry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1600" dirty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print(filtered);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 smtClean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Image Processing - 2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09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8364" y="761495"/>
            <a:ext cx="8714973" cy="3623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250746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GB" sz="2100" b="1" dirty="0" smtClean="0"/>
              <a:t>Mosaicking: </a:t>
            </a:r>
            <a:r>
              <a:rPr lang="en-US" sz="2100" dirty="0" smtClean="0"/>
              <a:t>the </a:t>
            </a:r>
            <a:r>
              <a:rPr lang="en-US" sz="2100" dirty="0"/>
              <a:t>Function .mosaic() is used on a </a:t>
            </a:r>
            <a:r>
              <a:rPr lang="en-US" sz="2100" dirty="0" err="1"/>
              <a:t>ImageCollection</a:t>
            </a:r>
            <a:r>
              <a:rPr lang="en-US" sz="2100" dirty="0"/>
              <a:t> to create a </a:t>
            </a:r>
            <a:r>
              <a:rPr lang="en-US" sz="2100" dirty="0" smtClean="0"/>
              <a:t>image mosaics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b="1" dirty="0" smtClean="0"/>
              <a:t>Image Compositing: </a:t>
            </a:r>
            <a:r>
              <a:rPr lang="en-US" sz="2100" dirty="0" smtClean="0"/>
              <a:t>application of reduce Functions</a:t>
            </a:r>
          </a:p>
          <a:p>
            <a:pPr marL="800100" lvl="1" indent="-342900" eaLnBrk="0" fontAlgn="base" hangingPunct="0">
              <a:spcAft>
                <a:spcPts val="600"/>
              </a:spcAft>
            </a:pPr>
            <a:r>
              <a:rPr lang="en-US" sz="2100" dirty="0" err="1" smtClean="0">
                <a:solidFill>
                  <a:srgbClr val="FF0000"/>
                </a:solidFill>
              </a:rPr>
              <a:t>Ameley</a:t>
            </a:r>
            <a:r>
              <a:rPr lang="en-US" sz="2100" dirty="0" smtClean="0">
                <a:solidFill>
                  <a:srgbClr val="FF0000"/>
                </a:solidFill>
              </a:rPr>
              <a:t> kindly show an example </a:t>
            </a:r>
            <a:endParaRPr lang="en-US" sz="1200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Reducers </a:t>
            </a: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ee.ImageCollection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imageCollection.min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imageCollection.max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</a:t>
            </a: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imageCollection.mean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() </a:t>
            </a: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imageCollection.median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() </a:t>
            </a: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imageCollection.first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() </a:t>
            </a:r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sumVal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imageCollection.sum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Image Processing - 3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434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93" y="60085"/>
            <a:ext cx="6221959" cy="61968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1600" b="1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Ameley</a:t>
            </a:r>
            <a:r>
              <a:rPr lang="en-GB" sz="16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revise thi</a:t>
            </a:r>
            <a:r>
              <a:rPr lang="en-GB" sz="16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slide</a:t>
            </a:r>
            <a:br>
              <a:rPr lang="en-GB" sz="16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2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Mosaicking and Compositing Image </a:t>
            </a:r>
            <a:r>
              <a:rPr lang="en-GB" sz="12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in GEE </a:t>
            </a:r>
            <a:r>
              <a:rPr lang="en-GB" sz="12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Assets</a:t>
            </a:r>
            <a:endParaRPr lang="en-US" sz="12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515" y="647826"/>
            <a:ext cx="3219296" cy="39465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250746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mosaicking the image collection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mosaic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filtered.mosaic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// Compositing  using the median reducer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medianComposite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filtered.median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Displaying  the </a:t>
            </a:r>
            <a:r>
              <a:rPr lang="en-US" sz="12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setting visualization </a:t>
            </a:r>
            <a:r>
              <a:rPr lang="en-US" sz="12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</a:t>
            </a:r>
            <a:endParaRPr lang="en-US" sz="1200" dirty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rgbVis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{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min: 0.0,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max: 3000,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bands: ['B4', 'B3', 'B2'],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Mapping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dirty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(filtered,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rgbVis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'Filtered Collection');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(mosaic,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rgbVis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'Mosaic');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medianComposite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rgbVis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'Median Composite')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8534" y="3215830"/>
            <a:ext cx="153266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mosaic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09" y="711714"/>
            <a:ext cx="2935209" cy="2379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78" y="679745"/>
            <a:ext cx="2929742" cy="23853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5389" y="3242372"/>
            <a:ext cx="647238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vrs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0786" y="3242372"/>
            <a:ext cx="225812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Composite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</p:spPr>
        <p:txBody>
          <a:bodyPr/>
          <a:lstStyle/>
          <a:p>
            <a:pPr marL="342900" indent="-34290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Script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en-US" dirty="0">
                <a:hlinkClick r:id="rId2"/>
              </a:rPr>
              <a:t>Mosaicking and  compositing Image Collection</a:t>
            </a:r>
            <a:endParaRPr lang="en-US" dirty="0"/>
          </a:p>
          <a:p>
            <a:pPr marL="101600" indent="0" algn="ctr">
              <a:buNone/>
            </a:pPr>
            <a:r>
              <a:rPr lang="en-US" dirty="0" smtClean="0">
                <a:hlinkClick r:id="rId3"/>
              </a:rPr>
              <a:t>Mosaicking Images</a:t>
            </a:r>
            <a:endParaRPr lang="en-US" dirty="0" smtClean="0"/>
          </a:p>
          <a:p>
            <a:pPr marL="10160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</p:spPr>
        <p:txBody>
          <a:bodyPr/>
          <a:lstStyle/>
          <a:p>
            <a:pPr marL="101600" indent="0" algn="ctr">
              <a:buNone/>
            </a:pPr>
            <a:r>
              <a:rPr lang="en-US" dirty="0" smtClean="0">
                <a:hlinkClick r:id="rId2"/>
              </a:rPr>
              <a:t>Cloud Masking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Cloud Masking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ln w="1016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4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</p:spPr>
        <p:txBody>
          <a:bodyPr/>
          <a:lstStyle/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b="1" dirty="0"/>
              <a:t>A feature </a:t>
            </a:r>
            <a:r>
              <a:rPr lang="en-US" sz="2100" dirty="0"/>
              <a:t>is an object that stores its geographical representation as a line, points and polygon</a:t>
            </a:r>
          </a:p>
          <a:p>
            <a:pPr marL="0" indent="0">
              <a:buNone/>
            </a:pPr>
            <a:endPara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b="1" dirty="0"/>
              <a:t>A</a:t>
            </a:r>
            <a:r>
              <a:rPr lang="en-GH" sz="2100" b="1" dirty="0"/>
              <a:t> FeatureCollection </a:t>
            </a:r>
            <a:r>
              <a:rPr lang="en-US" sz="2100" dirty="0"/>
              <a:t>is </a:t>
            </a:r>
            <a:r>
              <a:rPr lang="en-US" sz="2100" dirty="0" smtClean="0"/>
              <a:t>a g</a:t>
            </a:r>
            <a:r>
              <a:rPr lang="en-GH" sz="2100" dirty="0" smtClean="0"/>
              <a:t>roup </a:t>
            </a:r>
            <a:r>
              <a:rPr lang="en-GH" sz="2100" dirty="0"/>
              <a:t>of related </a:t>
            </a:r>
            <a:r>
              <a:rPr lang="en-GH" sz="2100" dirty="0" smtClean="0"/>
              <a:t>features </a:t>
            </a:r>
            <a:r>
              <a:rPr lang="en-US" sz="2100" dirty="0"/>
              <a:t>which</a:t>
            </a:r>
            <a:r>
              <a:rPr lang="en-GH" sz="2100" dirty="0"/>
              <a:t> enable</a:t>
            </a:r>
            <a:r>
              <a:rPr lang="en-US" sz="2100" dirty="0"/>
              <a:t>s</a:t>
            </a:r>
            <a:r>
              <a:rPr lang="en-GH" sz="2100" dirty="0"/>
              <a:t> additional operations on the entire set such as filtering, </a:t>
            </a:r>
            <a:r>
              <a:rPr lang="en-GH" sz="2100" dirty="0" smtClean="0">
                <a:solidFill>
                  <a:srgbClr val="FF0000"/>
                </a:solidFill>
              </a:rPr>
              <a:t>sorting</a:t>
            </a:r>
            <a:r>
              <a:rPr lang="en-US" sz="2100" dirty="0" smtClean="0">
                <a:solidFill>
                  <a:srgbClr val="FF0000"/>
                </a:solidFill>
              </a:rPr>
              <a:t>??</a:t>
            </a:r>
            <a:r>
              <a:rPr lang="en-GH" sz="2100" dirty="0" smtClean="0"/>
              <a:t> </a:t>
            </a:r>
            <a:r>
              <a:rPr lang="en-GH" sz="2100" dirty="0">
                <a:solidFill>
                  <a:srgbClr val="FF0000"/>
                </a:solidFill>
              </a:rPr>
              <a:t>and </a:t>
            </a:r>
            <a:r>
              <a:rPr lang="en-GH" sz="2100" dirty="0" smtClean="0">
                <a:solidFill>
                  <a:srgbClr val="FF0000"/>
                </a:solidFill>
              </a:rPr>
              <a:t>rendering</a:t>
            </a:r>
            <a:r>
              <a:rPr lang="en-US" sz="2100" dirty="0" smtClean="0">
                <a:solidFill>
                  <a:srgbClr val="FF0000"/>
                </a:solidFill>
              </a:rPr>
              <a:t>??, Kindly revise</a:t>
            </a:r>
            <a:endParaRPr lang="en-US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lv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Feature and Feature Collection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4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</p:spPr>
        <p:txBody>
          <a:bodyPr/>
          <a:lstStyle/>
          <a:p>
            <a:pPr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Importing a Feature/Feature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Collection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24" name="Diagram 23"/>
          <p:cNvGraphicFramePr/>
          <p:nvPr/>
        </p:nvGraphicFramePr>
        <p:xfrm>
          <a:off x="276761" y="1123073"/>
          <a:ext cx="8570356" cy="343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3" y="1818104"/>
            <a:ext cx="2619293" cy="1667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79" y="1616821"/>
            <a:ext cx="2080084" cy="201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89" y="1459643"/>
            <a:ext cx="1596553" cy="2204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assets then click new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the feature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uploading in the task bar</a:t>
            </a:r>
            <a:endParaRPr lang="en-US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</p:spPr>
        <p:txBody>
          <a:bodyPr/>
          <a:lstStyle/>
          <a:p>
            <a:pPr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>
                <a:latin typeface="Open Sans"/>
                <a:ea typeface="Open Sans"/>
                <a:cs typeface="Open Sans"/>
              </a:rPr>
              <a:t>Display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or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visualizing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Features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</p:spPr>
        <p:txBody>
          <a:bodyPr/>
          <a:lstStyle/>
          <a:p>
            <a:pPr marL="342900" indent="-342900" eaLnBrk="0" fontAlgn="base" hangingPunct="0">
              <a:spcBef>
                <a:spcPts val="0"/>
              </a:spcBef>
            </a:pPr>
            <a:r>
              <a:rPr lang="en-US" sz="2100" b="1" dirty="0"/>
              <a:t>Display polygon </a:t>
            </a:r>
            <a:r>
              <a:rPr lang="en-US" sz="2100" b="1" dirty="0" smtClean="0"/>
              <a:t>feature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aoi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ee.FeatureCollection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(users/FAA/District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__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Boundary_SNV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/);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US" sz="1400" dirty="0" err="1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US" sz="1400" dirty="0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400" dirty="0" err="1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aoi</a:t>
            </a:r>
            <a:r>
              <a:rPr lang="en-US" sz="1400" dirty="0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{'color': 'red'}, ' Districts of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interest')</a:t>
            </a:r>
          </a:p>
          <a:p>
            <a:pPr marL="342900" lvl="0" indent="-342900" eaLnBrk="0" fontAlgn="base" hangingPunct="0">
              <a:spcBef>
                <a:spcPts val="0"/>
              </a:spcBef>
              <a:spcAft>
                <a:spcPts val="600"/>
              </a:spcAft>
            </a:pPr>
            <a:r>
              <a:rPr lang="en-US" sz="2100" dirty="0"/>
              <a:t>{} contains the visualization parameters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sz="2100" dirty="0">
              <a:solidFill>
                <a:srgbClr val="FF0000"/>
              </a:solidFill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sz="1400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58" y="2090193"/>
            <a:ext cx="3628197" cy="30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</p:spPr>
        <p:txBody>
          <a:bodyPr/>
          <a:lstStyle/>
          <a:p>
            <a:pPr marL="342900" indent="-342900" eaLnBrk="0" fontAlgn="base" hangingPunct="0">
              <a:spcBef>
                <a:spcPts val="0"/>
              </a:spcBef>
            </a:pPr>
            <a:r>
              <a:rPr lang="en-GB" sz="2100" b="1" dirty="0" smtClean="0"/>
              <a:t>Filter specific district polygon</a:t>
            </a:r>
            <a:endParaRPr lang="en-GB" sz="800" b="1" dirty="0"/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//Filter </a:t>
            </a:r>
            <a:r>
              <a:rPr lang="en-GB" sz="1400" dirty="0" err="1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Juabeso</a:t>
            </a: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district </a:t>
            </a: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the </a:t>
            </a: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districts </a:t>
            </a: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Interest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 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Juabeso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aoi.filter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ee.Filter.eq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('DISTRICT', 'JUABESO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')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Juabeso</a:t>
            </a:r>
            <a:r>
              <a:rPr lang="en-GB" sz="1400" dirty="0">
                <a:solidFill>
                  <a:srgbClr val="F247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{'</a:t>
            </a:r>
            <a:r>
              <a:rPr lang="en-GB" sz="1400" dirty="0" err="1">
                <a:solidFill>
                  <a:srgbClr val="F247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en-GB" sz="1400" dirty="0">
                <a:solidFill>
                  <a:srgbClr val="F247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': 'blue'}, ' </a:t>
            </a:r>
            <a:r>
              <a:rPr lang="en-GB" sz="1400" dirty="0" err="1">
                <a:solidFill>
                  <a:srgbClr val="F247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Juabeso</a:t>
            </a:r>
            <a:r>
              <a:rPr lang="en-GB" sz="1400" dirty="0">
                <a:solidFill>
                  <a:srgbClr val="F247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')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endParaRPr lang="en-GB" sz="1600" i="1" u="sng" dirty="0" smtClean="0">
              <a:solidFill>
                <a:srgbClr val="41566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buClr>
                <a:srgbClr val="0DB7C4"/>
              </a:buClr>
            </a:pPr>
            <a:endParaRPr lang="en-GB" sz="1600" i="1" u="sng" dirty="0">
              <a:solidFill>
                <a:srgbClr val="41566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endParaRPr lang="en-GB" sz="1400" dirty="0" smtClean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endParaRPr lang="en-GB" sz="1400" dirty="0">
              <a:solidFill>
                <a:srgbClr val="0067F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</p:spPr>
        <p:txBody>
          <a:bodyPr/>
          <a:lstStyle/>
          <a:p>
            <a:pPr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Query or filter Features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27" y="2091404"/>
            <a:ext cx="3673273" cy="25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 smtClean="0">
                <a:latin typeface="Open Sans"/>
                <a:ea typeface="Open Sans"/>
                <a:cs typeface="Open Sans"/>
                <a:sym typeface="Source Sans Pro"/>
              </a:rPr>
              <a:t>Basic Concepts in GEE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632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</p:spPr>
        <p:txBody>
          <a:bodyPr/>
          <a:lstStyle/>
          <a:p>
            <a:pPr marL="342900" indent="-342900" eaLnBrk="0" fontAlgn="base" hangingPunct="0">
              <a:spcBef>
                <a:spcPts val="0"/>
              </a:spcBef>
            </a:pPr>
            <a:r>
              <a:rPr lang="en-GB" sz="2100" dirty="0"/>
              <a:t>Clip an image / image </a:t>
            </a:r>
            <a:r>
              <a:rPr lang="en-GB" sz="2100" dirty="0" smtClean="0"/>
              <a:t>collection quried </a:t>
            </a:r>
            <a:r>
              <a:rPr lang="en-GB" sz="2100" dirty="0"/>
              <a:t>District of Interest </a:t>
            </a:r>
            <a:endParaRPr lang="en-GB" sz="2100" dirty="0" smtClean="0"/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Clipping Function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 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ClipImage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ImageCollection.clip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aoi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);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 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ClipImage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medianComposite.clip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Juabeso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19" y="1647086"/>
            <a:ext cx="3449345" cy="29704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</p:spPr>
        <p:txBody>
          <a:bodyPr/>
          <a:lstStyle/>
          <a:p>
            <a:pPr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Clip Image/</a:t>
            </a:r>
            <a:r>
              <a:rPr lang="en-GB" sz="3200" dirty="0" err="1" smtClean="0">
                <a:latin typeface="Open Sans"/>
                <a:ea typeface="Open Sans"/>
                <a:cs typeface="Open Sans"/>
              </a:rPr>
              <a:t>ImageCollection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 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121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</p:spPr>
        <p:txBody>
          <a:bodyPr/>
          <a:lstStyle/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Script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en-US" dirty="0" smtClean="0">
                <a:hlinkClick r:id="rId2"/>
              </a:rPr>
              <a:t>Analysis on Feature/Feature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Export an Image Collection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</p:spPr>
        <p:txBody>
          <a:bodyPr/>
          <a:lstStyle/>
          <a:p>
            <a:pPr marL="342900" lvl="0" indent="-342900" eaLnBrk="0" fontAlgn="base" hangingPunct="0">
              <a:spcBef>
                <a:spcPts val="0"/>
              </a:spcBef>
              <a:buClr>
                <a:srgbClr val="0DB7C4"/>
              </a:buClr>
            </a:pPr>
            <a:r>
              <a:rPr lang="en-GB" sz="1400" dirty="0">
                <a:solidFill>
                  <a:srgbClr val="0067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100" dirty="0" smtClean="0">
                <a:ea typeface="Open Sans" panose="020B0606030504020204" pitchFamily="34" charset="0"/>
              </a:rPr>
              <a:t>Images</a:t>
            </a:r>
            <a:r>
              <a:rPr lang="en-GB" sz="2100" dirty="0" smtClean="0"/>
              <a:t> </a:t>
            </a:r>
            <a:r>
              <a:rPr lang="en-GB" sz="2100" dirty="0"/>
              <a:t>can be exported as </a:t>
            </a:r>
            <a:r>
              <a:rPr lang="en-GB" sz="2100" dirty="0" err="1" smtClean="0"/>
              <a:t>GeoTiFF</a:t>
            </a:r>
            <a:r>
              <a:rPr lang="en-GB" sz="2100" dirty="0" smtClean="0"/>
              <a:t> </a:t>
            </a:r>
            <a:endParaRPr lang="en-GB" sz="2100" dirty="0"/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GB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buClr>
                <a:srgbClr val="0DB7C4"/>
              </a:buClr>
            </a:pP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Export </a:t>
            </a: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Collection </a:t>
            </a: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GB" sz="1400" dirty="0" err="1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GeoTIFF</a:t>
            </a:r>
            <a:endParaRPr lang="en-GB" sz="1400" dirty="0">
              <a:solidFill>
                <a:srgbClr val="41566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Export.image.toDrive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({</a:t>
            </a:r>
          </a:p>
          <a:p>
            <a:pPr marL="457200" lvl="1" indent="0" eaLnBrk="0" fontAlgn="base" hangingPunct="0">
              <a:buClr>
                <a:srgbClr val="0DB7C4"/>
              </a:buClr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image:clips.select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('B2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','B3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','B4','B5','B6','B7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'),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</a:t>
            </a:r>
            <a:r>
              <a:rPr lang="en-GB" sz="10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bands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be exported</a:t>
            </a:r>
          </a:p>
          <a:p>
            <a:pPr marL="457200" lvl="1" indent="0" eaLnBrk="0" fontAlgn="base" hangingPunct="0">
              <a:buClr>
                <a:srgbClr val="0DB7C4"/>
              </a:buClr>
              <a:buNone/>
            </a:pP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'LE08_2017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', </a:t>
            </a:r>
            <a:r>
              <a:rPr lang="en-GB" sz="10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name of Image being Exported</a:t>
            </a:r>
            <a:endParaRPr lang="en-GB" sz="1000" dirty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eaLnBrk="0" fontAlgn="base" hangingPunct="0">
              <a:buClr>
                <a:srgbClr val="0DB7C4"/>
              </a:buClr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region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table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</a:t>
            </a:r>
            <a:r>
              <a:rPr lang="en-GB" sz="10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Interest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folder: 'TANK',  </a:t>
            </a:r>
            <a:r>
              <a:rPr lang="en-GB" sz="10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//folder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 in your google drive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scale: 30, 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//spatial resolution of output image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crs:'EPSG:32630</a:t>
            </a:r>
            <a:r>
              <a:rPr lang="en-GB" sz="1400" dirty="0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',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</a:t>
            </a:r>
            <a:r>
              <a:rPr lang="en-GB" sz="10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coordinate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 smtClean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maxPixels:1017604292451  </a:t>
            </a: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//maximum allowed pixels to export</a:t>
            </a:r>
          </a:p>
          <a:p>
            <a:pPr marL="457200" lvl="1" indent="0" eaLnBrk="0" fontAlgn="base" hangingPunct="0">
              <a:lnSpc>
                <a:spcPct val="150000"/>
              </a:lnSpc>
              <a:buClr>
                <a:srgbClr val="0DB7C4"/>
              </a:buClr>
              <a:buNone/>
            </a:pPr>
            <a:r>
              <a:rPr lang="en-GB" sz="10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});</a:t>
            </a:r>
          </a:p>
          <a:p>
            <a:pPr marL="342900" lvl="0" indent="-342900" eaLnBrk="0" fontAlgn="base" hangingPunct="0">
              <a:spcBef>
                <a:spcPts val="0"/>
              </a:spcBef>
              <a:buClr>
                <a:srgbClr val="0DB7C4"/>
              </a:buClr>
            </a:pPr>
            <a:r>
              <a:rPr lang="en-GB" sz="2100" dirty="0"/>
              <a:t>Run task to export </a:t>
            </a:r>
            <a:r>
              <a:rPr lang="en-GB" sz="2100" dirty="0" smtClean="0"/>
              <a:t>image to </a:t>
            </a:r>
            <a:r>
              <a:rPr lang="en-GB" sz="2100" dirty="0"/>
              <a:t>local folder </a:t>
            </a:r>
            <a:r>
              <a:rPr lang="en-GB" sz="2100" dirty="0" smtClean="0"/>
              <a:t>or cloud storage</a:t>
            </a:r>
            <a:endParaRPr lang="en-GB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515" y="1073498"/>
            <a:ext cx="2357632" cy="3082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3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</p:spPr>
        <p:txBody>
          <a:bodyPr/>
          <a:lstStyle/>
          <a:p>
            <a:pPr lvl="0"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Export a Feature Collection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</p:spPr>
        <p:txBody>
          <a:bodyPr/>
          <a:lstStyle/>
          <a:p>
            <a:pPr marL="342900" indent="-342900" eaLnBrk="0" fontAlgn="base" hangingPunct="0">
              <a:spcBef>
                <a:spcPts val="0"/>
              </a:spcBef>
            </a:pPr>
            <a:r>
              <a:rPr lang="en-GB" sz="2100" dirty="0" smtClean="0"/>
              <a:t>Features </a:t>
            </a:r>
            <a:r>
              <a:rPr lang="en-GB" sz="2100" dirty="0"/>
              <a:t>can be exported as KML or </a:t>
            </a:r>
            <a:r>
              <a:rPr lang="en-GB" sz="2100" dirty="0" smtClean="0"/>
              <a:t>SHP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Export </a:t>
            </a:r>
            <a:r>
              <a:rPr lang="en-GB" sz="1400" dirty="0" err="1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FeatureCollection</a:t>
            </a:r>
            <a:r>
              <a:rPr lang="en-GB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a KML </a:t>
            </a:r>
            <a:r>
              <a:rPr lang="en-GB" sz="14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  <a:endParaRPr lang="en-GB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</a:pPr>
            <a:r>
              <a:rPr lang="en-GB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Export.table.toDrive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({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collection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features,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description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:'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vectorsToDriveExample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',</a:t>
            </a:r>
          </a:p>
          <a:p>
            <a:pPr marL="0" indent="0">
              <a:buNone/>
            </a:pP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 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fileFormat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'KML'</a:t>
            </a:r>
          </a:p>
          <a:p>
            <a:pPr marL="0" indent="0">
              <a:buNone/>
            </a:pPr>
            <a:r>
              <a:rPr lang="en-GB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});</a:t>
            </a:r>
          </a:p>
          <a:p>
            <a:pPr marL="342900" indent="-342900" eaLnBrk="0" fontAlgn="base" hangingPunct="0">
              <a:spcBef>
                <a:spcPts val="0"/>
              </a:spcBef>
            </a:pPr>
            <a:r>
              <a:rPr lang="en-GB" sz="2100" dirty="0" smtClean="0"/>
              <a:t>Run task </a:t>
            </a:r>
            <a:r>
              <a:rPr lang="en-GB" sz="2100" dirty="0"/>
              <a:t>to </a:t>
            </a:r>
            <a:r>
              <a:rPr lang="en-GB" sz="2100" dirty="0" smtClean="0"/>
              <a:t>export </a:t>
            </a:r>
            <a:r>
              <a:rPr lang="en-GB" sz="2100" dirty="0"/>
              <a:t>feature collection </a:t>
            </a:r>
            <a:r>
              <a:rPr lang="en-GB" sz="2100" dirty="0" smtClean="0"/>
              <a:t>to local folder </a:t>
            </a:r>
            <a:endParaRPr lang="en-GB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96" y="1167918"/>
            <a:ext cx="2773541" cy="28686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84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</p:spPr>
        <p:txBody>
          <a:bodyPr/>
          <a:lstStyle/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Script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en-US" dirty="0" smtClean="0">
                <a:hlinkClick r:id="rId2"/>
              </a:rPr>
              <a:t>Exporting Image and Feature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25" y="568832"/>
            <a:ext cx="7734723" cy="1493300"/>
          </a:xfrm>
        </p:spPr>
        <p:txBody>
          <a:bodyPr/>
          <a:lstStyle/>
          <a:p>
            <a:pPr marL="101600" indent="0">
              <a:spcBef>
                <a:spcPts val="0"/>
              </a:spcBef>
              <a:buNone/>
            </a:pPr>
            <a:r>
              <a:rPr lang="en-GB" b="1" u="sng" dirty="0" smtClean="0"/>
              <a:t>Exercise 1</a:t>
            </a:r>
          </a:p>
          <a:p>
            <a:r>
              <a:rPr lang="en-GB" sz="1800" dirty="0" smtClean="0"/>
              <a:t>Import </a:t>
            </a:r>
            <a:r>
              <a:rPr lang="en-GB" sz="1800" dirty="0"/>
              <a:t>Protected Areas </a:t>
            </a:r>
            <a:r>
              <a:rPr lang="en-GB" sz="1800" dirty="0" smtClean="0"/>
              <a:t>into GEE</a:t>
            </a:r>
            <a:endParaRPr lang="en-GB" sz="1800" dirty="0"/>
          </a:p>
          <a:p>
            <a:r>
              <a:rPr lang="en-GB" sz="1800" dirty="0"/>
              <a:t>Filter/ Query Protected Areas in </a:t>
            </a:r>
            <a:r>
              <a:rPr lang="en-GB" sz="1800" dirty="0" err="1"/>
              <a:t>Bia</a:t>
            </a:r>
            <a:r>
              <a:rPr lang="en-GB" sz="1800" dirty="0"/>
              <a:t> West District</a:t>
            </a:r>
          </a:p>
          <a:p>
            <a:r>
              <a:rPr lang="en-GB" sz="1800" dirty="0"/>
              <a:t>Export the </a:t>
            </a:r>
            <a:r>
              <a:rPr lang="en-GB" sz="1800" dirty="0" smtClean="0"/>
              <a:t>filtered </a:t>
            </a:r>
            <a:r>
              <a:rPr lang="en-GB" sz="1800" dirty="0"/>
              <a:t>Protected Areas as </a:t>
            </a:r>
            <a:r>
              <a:rPr lang="en-GB" sz="1800" dirty="0" smtClean="0"/>
              <a:t>a </a:t>
            </a:r>
            <a:r>
              <a:rPr lang="en-GB" sz="1800" dirty="0" err="1" smtClean="0"/>
              <a:t>shapefile</a:t>
            </a:r>
            <a:endParaRPr lang="en-GB" sz="1800" dirty="0"/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8816" y="14734"/>
            <a:ext cx="7741630" cy="619685"/>
          </a:xfrm>
        </p:spPr>
        <p:txBody>
          <a:bodyPr/>
          <a:lstStyle/>
          <a:p>
            <a:r>
              <a:rPr lang="en-US" sz="3200" dirty="0" smtClean="0">
                <a:latin typeface="Open Sans"/>
                <a:ea typeface="Open Sans"/>
                <a:cs typeface="Open Sans"/>
              </a:rPr>
              <a:t>Hands-on </a:t>
            </a:r>
            <a:r>
              <a:rPr lang="en-US" sz="3200" dirty="0">
                <a:latin typeface="Open Sans"/>
                <a:ea typeface="Open Sans"/>
                <a:cs typeface="Open Sans"/>
              </a:rPr>
              <a:t>Exercises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 txBox="1">
            <a:spLocks/>
          </p:cNvSpPr>
          <p:nvPr/>
        </p:nvSpPr>
        <p:spPr>
          <a:xfrm>
            <a:off x="763624" y="2121426"/>
            <a:ext cx="6608331" cy="159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lvl="0" indent="0">
              <a:spcBef>
                <a:spcPts val="0"/>
              </a:spcBef>
              <a:buClr>
                <a:srgbClr val="0DB7C4"/>
              </a:buClr>
              <a:buNone/>
            </a:pPr>
            <a:r>
              <a:rPr lang="en-GB" b="1" u="sng" dirty="0"/>
              <a:t>Exercise </a:t>
            </a:r>
            <a:r>
              <a:rPr lang="en-GB" b="1" u="sng" dirty="0" smtClean="0"/>
              <a:t>2</a:t>
            </a:r>
            <a:endParaRPr lang="en-GB" b="1" u="sng" dirty="0"/>
          </a:p>
          <a:p>
            <a:r>
              <a:rPr lang="en-GB" sz="1800" dirty="0" smtClean="0"/>
              <a:t>Import </a:t>
            </a:r>
            <a:r>
              <a:rPr lang="en-GB" sz="1800" dirty="0"/>
              <a:t>Regional Boundary </a:t>
            </a:r>
            <a:r>
              <a:rPr lang="en-GB" sz="1800" dirty="0" smtClean="0"/>
              <a:t>into GEE</a:t>
            </a:r>
            <a:endParaRPr lang="en-GB" sz="1800" dirty="0"/>
          </a:p>
          <a:p>
            <a:r>
              <a:rPr lang="en-GB" sz="1800" dirty="0"/>
              <a:t>Filter/ Query Bono Region</a:t>
            </a:r>
          </a:p>
          <a:p>
            <a:r>
              <a:rPr lang="en-GB" sz="1800" dirty="0"/>
              <a:t>Create an Image </a:t>
            </a:r>
            <a:r>
              <a:rPr lang="en-GB" sz="1800" dirty="0" smtClean="0"/>
              <a:t>Collection covering the area of interest</a:t>
            </a:r>
            <a:endParaRPr lang="en-GB" sz="1800" dirty="0"/>
          </a:p>
          <a:p>
            <a:r>
              <a:rPr lang="en-GB" sz="1800" dirty="0"/>
              <a:t>Clip the Image </a:t>
            </a:r>
            <a:r>
              <a:rPr lang="en-GB" sz="1800" dirty="0" smtClean="0"/>
              <a:t>Collection with the imported </a:t>
            </a:r>
            <a:r>
              <a:rPr lang="en-GB" sz="1800" dirty="0"/>
              <a:t>R</a:t>
            </a:r>
            <a:r>
              <a:rPr lang="en-GB" sz="1800" dirty="0" smtClean="0"/>
              <a:t>egional Boundary</a:t>
            </a:r>
            <a:endParaRPr lang="en-GB" sz="1800" dirty="0"/>
          </a:p>
          <a:p>
            <a:r>
              <a:rPr lang="en-GB" sz="1800" dirty="0"/>
              <a:t>Export the Clipped </a:t>
            </a:r>
            <a:r>
              <a:rPr lang="en-GB" sz="1800" dirty="0" smtClean="0"/>
              <a:t>Image to </a:t>
            </a:r>
            <a:r>
              <a:rPr lang="en-GB" sz="1800" dirty="0" err="1" smtClean="0"/>
              <a:t>GeoTIFF</a:t>
            </a:r>
            <a:endParaRPr lang="en-GB" sz="1800" dirty="0"/>
          </a:p>
          <a:p>
            <a:pPr marL="285750" indent="-285750"/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28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2100" b="1" dirty="0"/>
              <a:t>An Image </a:t>
            </a:r>
            <a:r>
              <a:rPr lang="en-US" sz="2100" dirty="0"/>
              <a:t>comprises</a:t>
            </a:r>
            <a:r>
              <a:rPr lang="en-GH" sz="2100" dirty="0"/>
              <a:t> of a two dimensional array of individual picture elements called pixels arranged in columns and </a:t>
            </a:r>
            <a:r>
              <a:rPr lang="en-GH" sz="2100" dirty="0" smtClean="0"/>
              <a:t>rows </a:t>
            </a:r>
            <a:endParaRPr lang="en-US" sz="2100" dirty="0"/>
          </a:p>
          <a:p>
            <a:pPr marL="342900" indent="-342900"/>
            <a:r>
              <a:rPr lang="en-GH" sz="2100" dirty="0"/>
              <a:t>Each pixel represents an area on the Earth's </a:t>
            </a:r>
            <a:r>
              <a:rPr lang="en-GH" sz="2100" dirty="0" smtClean="0"/>
              <a:t>surface</a:t>
            </a:r>
            <a:r>
              <a:rPr lang="en-US" sz="2100" dirty="0" smtClean="0"/>
              <a:t>, which</a:t>
            </a:r>
            <a:r>
              <a:rPr lang="en-GH" sz="2100" dirty="0" smtClean="0"/>
              <a:t> has</a:t>
            </a:r>
            <a:r>
              <a:rPr lang="en-US" sz="2100" dirty="0" smtClean="0"/>
              <a:t> </a:t>
            </a:r>
            <a:r>
              <a:rPr lang="en-GH" sz="2100" dirty="0" smtClean="0"/>
              <a:t>an</a:t>
            </a:r>
            <a:r>
              <a:rPr lang="en-GH" sz="2100" dirty="0"/>
              <a:t> intensity </a:t>
            </a:r>
            <a:r>
              <a:rPr lang="en-GH" sz="2100" dirty="0" smtClean="0"/>
              <a:t>value</a:t>
            </a:r>
            <a:r>
              <a:rPr lang="en-US" sz="2100" dirty="0" smtClean="0"/>
              <a:t>, and a</a:t>
            </a:r>
            <a:r>
              <a:rPr lang="en-GH" sz="2100" dirty="0"/>
              <a:t> location address in the two dimensional </a:t>
            </a:r>
            <a:r>
              <a:rPr lang="en-GH" sz="2100" dirty="0" smtClean="0"/>
              <a:t>image </a:t>
            </a:r>
            <a:endParaRPr lang="en-US" sz="2100" dirty="0"/>
          </a:p>
          <a:p>
            <a:pPr marL="342900" indent="-342900"/>
            <a:endParaRPr lang="en-US" sz="2100" dirty="0"/>
          </a:p>
          <a:p>
            <a:pPr marL="0" indent="0"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 txBox="1">
            <a:spLocks/>
          </p:cNvSpPr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sz="1600" dirty="0" smtClean="0"/>
          </a:p>
          <a:p>
            <a:pPr marL="0" indent="0">
              <a:buFont typeface="Source Sans Pro"/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30" y="2458279"/>
            <a:ext cx="1882795" cy="2049800"/>
          </a:xfrm>
          <a:prstGeom prst="rect">
            <a:avLst/>
          </a:prstGeom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50" y="3882015"/>
            <a:ext cx="958116" cy="1200185"/>
          </a:xfrm>
          <a:prstGeom prst="rect">
            <a:avLst/>
          </a:prstGeom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43" y="2458279"/>
            <a:ext cx="1979624" cy="1142423"/>
          </a:xfrm>
          <a:prstGeom prst="rect">
            <a:avLst/>
          </a:prstGeom>
          <a:ln w="19050"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11" name="Elbow Connector 10"/>
          <p:cNvCxnSpPr>
            <a:stCxn id="7" idx="2"/>
          </p:cNvCxnSpPr>
          <p:nvPr/>
        </p:nvCxnSpPr>
        <p:spPr>
          <a:xfrm rot="16200000" flipH="1">
            <a:off x="3732671" y="4188335"/>
            <a:ext cx="420575" cy="1060062"/>
          </a:xfrm>
          <a:prstGeom prst="bentConnector2">
            <a:avLst/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</p:cNvCxnSpPr>
          <p:nvPr/>
        </p:nvCxnSpPr>
        <p:spPr>
          <a:xfrm flipV="1">
            <a:off x="5465166" y="3626308"/>
            <a:ext cx="601230" cy="855799"/>
          </a:xfrm>
          <a:prstGeom prst="bentConnector2">
            <a:avLst/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Image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0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b="1" dirty="0"/>
              <a:t>An Image Collection </a:t>
            </a:r>
            <a:r>
              <a:rPr lang="en-US" sz="2100" dirty="0"/>
              <a:t>is a stack of images</a:t>
            </a:r>
            <a:r>
              <a:rPr lang="en-GH" sz="2100" dirty="0" smtClean="0"/>
              <a:t>.</a:t>
            </a:r>
            <a:endParaRPr lang="en-US" sz="2100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smtClean="0"/>
              <a:t>For instance a</a:t>
            </a:r>
            <a:r>
              <a:rPr lang="en-GH" sz="2100" dirty="0" smtClean="0"/>
              <a:t> </a:t>
            </a:r>
            <a:r>
              <a:rPr lang="en-GH" sz="2100" dirty="0"/>
              <a:t>collection of all </a:t>
            </a:r>
            <a:r>
              <a:rPr lang="en-US" sz="2100" dirty="0"/>
              <a:t>Landsat 7 </a:t>
            </a:r>
            <a:r>
              <a:rPr lang="en-GH" sz="2100" dirty="0"/>
              <a:t>images in a given time </a:t>
            </a:r>
            <a:r>
              <a:rPr lang="en-GH" sz="2100" dirty="0" smtClean="0"/>
              <a:t>period</a:t>
            </a:r>
            <a:endParaRPr lang="en-US" sz="2100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GH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 image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collection</a:t>
            </a:r>
            <a:r>
              <a:rPr lang="en-GH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lang="en-GH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H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ID</a:t>
            </a:r>
            <a:endPara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lv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96" y="1909267"/>
            <a:ext cx="4274802" cy="26273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Image Collection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7" name="Google Shape;132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ln w="1016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</p:spPr>
        <p:txBody>
          <a:bodyPr/>
          <a:lstStyle/>
          <a:p>
            <a:pPr>
              <a:buClr>
                <a:srgbClr val="0DB7C4"/>
              </a:buClr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Import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an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Image or Image Collection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GB" sz="2100" dirty="0"/>
              <a:t>This can be done in two </a:t>
            </a:r>
            <a:r>
              <a:rPr lang="en-GB" sz="2100" dirty="0" smtClean="0"/>
              <a:t>ways:</a:t>
            </a:r>
          </a:p>
          <a:p>
            <a:pPr marL="742950" lvl="1" indent="-285750"/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GB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search button and add the image to a defined </a:t>
            </a:r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workspace</a:t>
            </a:r>
          </a:p>
          <a:p>
            <a:pPr marL="742950" lvl="1" indent="-285750"/>
            <a:endParaRPr lang="en-GB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16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endParaRPr lang="en-GB" sz="800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/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GB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ID </a:t>
            </a:r>
            <a:endParaRPr lang="en-GB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GB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GB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Landsat8=</a:t>
            </a:r>
            <a:r>
              <a:rPr lang="en-GB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ee.ImageCollection</a:t>
            </a:r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'LANDSAT/LC8_L1T_TOA</a:t>
            </a:r>
            <a:r>
              <a:rPr lang="en-GB" sz="12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</a:t>
            </a:r>
            <a:r>
              <a:rPr lang="en-GB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GB" sz="1200" i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</a:t>
            </a:r>
            <a:r>
              <a:rPr lang="en-GB" sz="12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</a:t>
            </a:r>
            <a:r>
              <a:rPr lang="en-GB" sz="1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LANDSAT/LC8_L1T_TOA</a:t>
            </a:r>
            <a:r>
              <a:rPr lang="en-GB" sz="12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 is the ID</a:t>
            </a:r>
            <a:endParaRPr lang="en-GB" sz="1200" i="1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2" y="1525479"/>
            <a:ext cx="3868814" cy="206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Display or image visualization - 1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GB" sz="2100" dirty="0" smtClean="0"/>
              <a:t>Requires </a:t>
            </a:r>
            <a:r>
              <a:rPr lang="en-GB" sz="2100" dirty="0"/>
              <a:t>visualization </a:t>
            </a:r>
            <a:r>
              <a:rPr lang="en-GB" sz="2100" dirty="0" smtClean="0"/>
              <a:t>parameters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2100" dirty="0" smtClean="0"/>
              <a:t>Uses the Function </a:t>
            </a:r>
            <a:r>
              <a:rPr lang="en-US" sz="2100" i="1" u="sng" dirty="0" err="1"/>
              <a:t>Map.addLayer</a:t>
            </a:r>
            <a:r>
              <a:rPr lang="en-US" sz="2100" i="1" u="sng" dirty="0"/>
              <a:t>(image</a:t>
            </a:r>
            <a:r>
              <a:rPr lang="en-US" sz="2100" i="1" u="sng" dirty="0" smtClean="0"/>
              <a:t>,</a:t>
            </a:r>
            <a:r>
              <a:rPr lang="en-US" sz="2100" i="1" u="sng" dirty="0" smtClean="0">
                <a:solidFill>
                  <a:srgbClr val="FF0000"/>
                </a:solidFill>
              </a:rPr>
              <a:t>{visualization parameters}</a:t>
            </a:r>
            <a:r>
              <a:rPr lang="en-US" sz="2100" i="1" u="sng" dirty="0" smtClean="0"/>
              <a:t>,</a:t>
            </a:r>
            <a:r>
              <a:rPr lang="en-US" sz="2100" i="1" u="sng" dirty="0"/>
              <a:t>’name</a:t>
            </a:r>
            <a:r>
              <a:rPr lang="en-US" sz="2100" i="1" u="sng" dirty="0" smtClean="0"/>
              <a:t>’) </a:t>
            </a:r>
            <a:r>
              <a:rPr lang="en-US" sz="2100" dirty="0"/>
              <a:t>where </a:t>
            </a:r>
            <a:r>
              <a:rPr lang="en-US" sz="2100" dirty="0" smtClean="0"/>
              <a:t>the curly brackets </a:t>
            </a:r>
            <a:r>
              <a:rPr lang="en-US" sz="2100" dirty="0" smtClean="0">
                <a:solidFill>
                  <a:srgbClr val="FF0000"/>
                </a:solidFill>
              </a:rPr>
              <a:t>{}</a:t>
            </a:r>
            <a:r>
              <a:rPr lang="en-US" sz="2100" dirty="0" smtClean="0"/>
              <a:t> contain </a:t>
            </a:r>
            <a:r>
              <a:rPr lang="en-US" sz="2100" dirty="0"/>
              <a:t>the visualization parameters</a:t>
            </a:r>
          </a:p>
          <a:p>
            <a:pPr marL="342900" indent="-342900">
              <a:spcBef>
                <a:spcPts val="0"/>
              </a:spcBef>
            </a:pPr>
            <a:r>
              <a:rPr lang="en-US" sz="2100" dirty="0" smtClean="0"/>
              <a:t>Color palette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palette: ['00FFFF', '0000FF'] or palette: 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[‘red', ‘green',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'blue'] (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 single-band images 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only)</a:t>
            </a:r>
            <a:endParaRPr lang="en-US" sz="2100" dirty="0" smtClean="0"/>
          </a:p>
          <a:p>
            <a:pPr marL="342900" indent="-342900">
              <a:spcBef>
                <a:spcPts val="0"/>
              </a:spcBef>
            </a:pPr>
            <a:r>
              <a:rPr lang="en-US" sz="2100" dirty="0"/>
              <a:t>Bands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GB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'bands': ['B4', 'B3', 'B2'] </a:t>
            </a:r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GB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ormally </a:t>
            </a:r>
            <a:r>
              <a:rPr lang="en-GB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list of three band names to be mapped to RGB</a:t>
            </a:r>
          </a:p>
          <a:p>
            <a:pPr marL="342900" indent="-342900">
              <a:spcBef>
                <a:spcPts val="0"/>
              </a:spcBef>
            </a:pPr>
            <a:r>
              <a:rPr lang="en-US" sz="2100" dirty="0" smtClean="0"/>
              <a:t>Image stretch parameters</a:t>
            </a:r>
            <a:endParaRPr lang="en-US" sz="2100" dirty="0"/>
          </a:p>
          <a:p>
            <a:pPr marL="800100" lvl="1" indent="-342900">
              <a:spcAft>
                <a:spcPts val="600"/>
              </a:spcAft>
            </a:pP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min: 0.0, max:0.3 (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stretch the image for better </a:t>
            </a:r>
            <a:r>
              <a:rPr lang="en-US" sz="16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visualization)</a:t>
            </a:r>
            <a:endParaRPr lang="en-US" sz="1050" dirty="0"/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400" dirty="0" smtClean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92D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US" sz="1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(image</a:t>
            </a:r>
            <a:r>
              <a:rPr lang="en-US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,{ visualization </a:t>
            </a:r>
            <a:r>
              <a:rPr lang="en-US" sz="14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paramerters</a:t>
            </a:r>
            <a:r>
              <a:rPr lang="en-US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},’name’)</a:t>
            </a:r>
            <a:r>
              <a:rPr lang="en-US" sz="1400" dirty="0">
                <a:solidFill>
                  <a:srgbClr val="0067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r>
              <a:rPr lang="en-US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GB" sz="2100" dirty="0"/>
              <a:t>T</a:t>
            </a:r>
            <a:r>
              <a:rPr lang="en-US" sz="2100" dirty="0" smtClean="0"/>
              <a:t>he </a:t>
            </a:r>
            <a:r>
              <a:rPr lang="en-US" sz="2100" dirty="0"/>
              <a:t>function </a:t>
            </a:r>
            <a:r>
              <a:rPr lang="en-US" sz="2100" dirty="0" err="1"/>
              <a:t>Map.setCenter</a:t>
            </a:r>
            <a:r>
              <a:rPr lang="en-US" sz="2100" dirty="0"/>
              <a:t>() </a:t>
            </a:r>
            <a:r>
              <a:rPr lang="en-US" sz="2100" dirty="0" smtClean="0"/>
              <a:t>is used to </a:t>
            </a:r>
            <a:r>
              <a:rPr lang="en-US" sz="2100" dirty="0"/>
              <a:t>sets the viewport to a specific location and zoom </a:t>
            </a:r>
            <a:r>
              <a:rPr lang="en-US" sz="2100" dirty="0" smtClean="0"/>
              <a:t>level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</a:t>
            </a:r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</a:pPr>
            <a:r>
              <a:rPr lang="en-GB" sz="14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GB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landsat7TOA2014 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GB" sz="1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ee.Image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('LANDSAT/LE7_TOA_1YEAR/2014');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</a:pPr>
            <a:r>
              <a:rPr lang="en-GB" sz="1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Map.addLayer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sz="1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ee.Image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('</a:t>
            </a:r>
            <a:r>
              <a:rPr lang="en-GB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LANDSAT/LE7_TOA_1YEAR/2014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'),{'bands':['B4', 'B3','B2'],},'Landsat7 2014');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</a:pPr>
            <a:r>
              <a:rPr lang="en-GB" sz="1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Map.setCenter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</a:t>
            </a:r>
            <a:r>
              <a:rPr lang="en-GB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……………………</a:t>
            </a:r>
            <a:r>
              <a:rPr lang="en-GB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tabLst>
                <a:tab pos="457200" algn="l"/>
              </a:tabLst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Display or image visualization - 2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743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200" dirty="0">
                <a:latin typeface="Open Sans"/>
                <a:ea typeface="Open Sans"/>
                <a:cs typeface="Open Sans"/>
              </a:rPr>
              <a:t>Display or image visualization -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3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2100" dirty="0"/>
              <a:t>After displaying the image you  can further manipulate the visualization parameters by </a:t>
            </a:r>
            <a:r>
              <a:rPr lang="en-US" sz="2100" dirty="0" smtClean="0"/>
              <a:t>using </a:t>
            </a:r>
            <a:r>
              <a:rPr lang="en-US" sz="2100" dirty="0"/>
              <a:t>the </a:t>
            </a:r>
            <a:r>
              <a:rPr lang="en-US" sz="2100" dirty="0" smtClean="0"/>
              <a:t>settings </a:t>
            </a:r>
            <a:r>
              <a:rPr lang="en-US" sz="2100" dirty="0"/>
              <a:t>of the </a:t>
            </a:r>
            <a:r>
              <a:rPr lang="en-US" sz="2100" dirty="0" smtClean="0"/>
              <a:t>image layer.</a:t>
            </a:r>
            <a:endParaRPr lang="en-US" sz="21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manipulating the visualization parameters</a:t>
            </a:r>
            <a:endParaRPr lang="en-US" sz="12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74" y="1477670"/>
            <a:ext cx="3316590" cy="30491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  <a:solidFill>
            <a:schemeClr val="lt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grp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grpFill/>
            <a:ln w="25400">
              <a:solidFill>
                <a:schemeClr val="accent1">
                  <a:shade val="95000"/>
                  <a:satMod val="105000"/>
                  <a:alpha val="74000"/>
                </a:schemeClr>
              </a:solidFill>
            </a:ln>
          </p:spPr>
        </p:pic>
      </p:grpSp>
      <p:cxnSp>
        <p:nvCxnSpPr>
          <p:cNvPr id="11" name="Straight Arrow Connector 10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ln w="1016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</p:spPr>
        <p:txBody>
          <a:bodyPr/>
          <a:lstStyle/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Script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</p:spPr>
        <p:txBody>
          <a:bodyPr/>
          <a:lstStyle/>
          <a:p>
            <a:pPr marL="101600" indent="0" algn="ctr">
              <a:buNone/>
            </a:pPr>
            <a:r>
              <a:rPr lang="en-US" dirty="0" smtClean="0">
                <a:hlinkClick r:id="rId2"/>
              </a:rPr>
              <a:t>Visualization of Image/Image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752</Words>
  <Application>Microsoft Office PowerPoint</Application>
  <PresentationFormat>On-screen Show (16:9)</PresentationFormat>
  <Paragraphs>193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Dosis</vt:lpstr>
      <vt:lpstr>Arial</vt:lpstr>
      <vt:lpstr>Trebuchet MS</vt:lpstr>
      <vt:lpstr>Calibri</vt:lpstr>
      <vt:lpstr>Wingdings</vt:lpstr>
      <vt:lpstr>Source Sans Pro</vt:lpstr>
      <vt:lpstr>Open Sans</vt:lpstr>
      <vt:lpstr>Cerimon template</vt:lpstr>
      <vt:lpstr>DATA EXPLORATION IN  Google Earth Engine   Francisca Ameley Armah francisca@ug.edu.gh Centre For Remote Sensing and Geographic Information Services (CERSGIS)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Display or image visualization - 3</vt:lpstr>
      <vt:lpstr>Run Script</vt:lpstr>
      <vt:lpstr>Image Processing - 1</vt:lpstr>
      <vt:lpstr>Image Processing - 2</vt:lpstr>
      <vt:lpstr>Image Processing - 3</vt:lpstr>
      <vt:lpstr>Ameley, revise this slide Mosaicking and Compositing Image Collection in GEE Assets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CERSGIS-RS1</dc:creator>
  <cp:lastModifiedBy>user</cp:lastModifiedBy>
  <cp:revision>91</cp:revision>
  <dcterms:modified xsi:type="dcterms:W3CDTF">2021-09-24T23:38:35Z</dcterms:modified>
</cp:coreProperties>
</file>